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9" r:id="rId4"/>
    <p:sldId id="258" r:id="rId5"/>
    <p:sldId id="257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  <p:sldId id="28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7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0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8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7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99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99DAE-BBE8-4967-80F6-F0F5707E7F9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EAA3-2782-4CD1-B335-E255317E8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6169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Tablas de Vida para Evaluación y Control 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Calidad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2743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Juan A. Morales-Ramos y M. Guadalupe Rojas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45" y="3377289"/>
            <a:ext cx="3069908" cy="912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2470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Biological Control Laboratory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Control of Pests research Unit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Stoneville, Mississippi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" y="746040"/>
            <a:ext cx="4300937" cy="3690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746040"/>
            <a:ext cx="4541519" cy="3668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34401"/>
          <a:stretch/>
        </p:blipFill>
        <p:spPr>
          <a:xfrm rot="5400000">
            <a:off x="4384982" y="3097461"/>
            <a:ext cx="3132241" cy="3813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405" y="158496"/>
            <a:ext cx="430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3280" y="158496"/>
            <a:ext cx="454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Coleomegilla maculata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3570" y="6108719"/>
            <a:ext cx="430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Podisus maculiventris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918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Uso de Tablas de Vida y Fertilidad Como Herramientas de Evaluación en la Cría de Insectos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728" y="2060448"/>
            <a:ext cx="1044854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Soluciones:</a:t>
            </a:r>
          </a:p>
          <a:p>
            <a:pPr marL="514350" indent="-514350" algn="just">
              <a:spcAft>
                <a:spcPts val="1200"/>
              </a:spcAft>
              <a:buAutoNum type="arabicPeriod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Calcular una tabla de vida por separado para los estados inmaduros</a:t>
            </a:r>
          </a:p>
          <a:p>
            <a:pPr marL="514350" indent="-514350" algn="just">
              <a:spcAft>
                <a:spcPts val="1200"/>
              </a:spcAft>
              <a:buAutoNum type="arabicPeriod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Usar el valor de ‘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 resultante de la tabla de vida de los inmaduros como el valor ‘l</a:t>
            </a:r>
            <a:r>
              <a:rPr lang="es-MX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 en la tabla de vida y fertilidad de adultos </a:t>
            </a:r>
          </a:p>
          <a:p>
            <a:pPr marL="514350" indent="-514350" algn="just">
              <a:spcAft>
                <a:spcPts val="1200"/>
              </a:spcAft>
              <a:buAutoNum type="arabicPeriod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Usar la media del tiempo de desarrollo y substituir el valor inicial de ‘x’ en la tabla de vida y fertilidad de adultos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15839"/>
              </p:ext>
            </p:extLst>
          </p:nvPr>
        </p:nvGraphicFramePr>
        <p:xfrm>
          <a:off x="1405128" y="744050"/>
          <a:ext cx="9381744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416"/>
                <a:gridCol w="1042416"/>
                <a:gridCol w="1042416"/>
                <a:gridCol w="1042416"/>
                <a:gridCol w="1042416"/>
                <a:gridCol w="1042416"/>
                <a:gridCol w="1042416"/>
                <a:gridCol w="1042416"/>
                <a:gridCol w="1042416"/>
              </a:tblGrid>
              <a:tr h="36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3.3462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167.22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76.76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3266.18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2192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 de tabla de vida y fertilidad modificada: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Coleomegilla maculata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criado a 25°C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918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Uso de Tablas de Vida y Fertilidad Como Herramientas de Evaluación en la Cría de Insectos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" y="1938528"/>
            <a:ext cx="10789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Otra importante particularidad de la biología de los insectos y otros artrópodos es que en muchos casos la proporción sexual de la progenie puede variar con la edad de las hembras.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3669792"/>
            <a:ext cx="10777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Esto ocurre particularmente en especies de insectos y ácaros con reproducción partenogenética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haplo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-diploide (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arrhenotoquia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e incluye especies de Hemiptera,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Thysanoptera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Hymenoptera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Coleoptera y en ácaros de la familia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Tetranychidae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918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Uso de Tablas de Vida y Fertilidad Como Herramientas de Evaluación en la Cría de Insectos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464" y="2560320"/>
            <a:ext cx="108630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tablas de vida para especies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haplo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-diploides incluyen una columna adicional la cual representa la proporción sexual de la progenie dependiente de la edad materna.</a:t>
            </a:r>
          </a:p>
          <a:p>
            <a:pPr>
              <a:spcAft>
                <a:spcPts val="120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este caso la fecundidad neta ‘</a:t>
            </a: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 se calcula como: </a:t>
            </a: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MX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s-MX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s-MX" sz="28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39030"/>
              </p:ext>
            </p:extLst>
          </p:nvPr>
        </p:nvGraphicFramePr>
        <p:xfrm>
          <a:off x="1405128" y="744050"/>
          <a:ext cx="9381744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416"/>
                <a:gridCol w="1042416"/>
                <a:gridCol w="1042416"/>
                <a:gridCol w="1042416"/>
                <a:gridCol w="1042416"/>
                <a:gridCol w="1042416"/>
                <a:gridCol w="1042416"/>
                <a:gridCol w="1042416"/>
                <a:gridCol w="1042416"/>
              </a:tblGrid>
              <a:tr h="36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0.308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54.274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0.736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77.436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79.384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0.772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26.128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167.22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76.76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3266.18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2192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 de tabla de vida y fertilidad modificada: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criado a 27°C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74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de Vida y Fertilidad: Obtención de Datos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504" y="1750552"/>
            <a:ext cx="3767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Observaciones en Individuos aislados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1750552"/>
            <a:ext cx="3767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Observaciones en Grupos o Cohortes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4" y="3164405"/>
            <a:ext cx="302447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3164405"/>
            <a:ext cx="3447288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56" y="3164405"/>
            <a:ext cx="2639568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74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de Vida y Fertilidad: Obtención de Datos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504" y="1750552"/>
            <a:ext cx="3767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Observaciones en Individuos aislados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1750552"/>
            <a:ext cx="3767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Observaciones en Grupos o Cohortes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852928"/>
            <a:ext cx="52303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con precisión el efecto de la dieta en la biología del insecto.</a:t>
            </a:r>
          </a:p>
          <a:p>
            <a:pPr algn="just">
              <a:spcAft>
                <a:spcPts val="1200"/>
              </a:spcAft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y comparar con precisión el tiempo de desarrollo de cada estadio.</a:t>
            </a:r>
          </a:p>
          <a:p>
            <a:pPr algn="just">
              <a:spcAft>
                <a:spcPts val="1200"/>
              </a:spcAft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y comparar con precisión periodos de pre-ovoposición, tasas de fertilidad y fecundidad.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2032" y="2852928"/>
            <a:ext cx="53279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el efecto de la dieta en la biología del insecto tomando en cuenta alimentación en grupo y canibalismo.</a:t>
            </a:r>
          </a:p>
          <a:p>
            <a:pPr algn="just">
              <a:spcAft>
                <a:spcPts val="1200"/>
              </a:spcAft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Hacer comparaciones en condiciones reales de cría.</a:t>
            </a:r>
          </a:p>
          <a:p>
            <a:pPr algn="just">
              <a:spcAft>
                <a:spcPts val="1200"/>
              </a:spcAft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patrones de fertilidad dependientes de edad en condiciones reales.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4944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Datos de Grupos o Cohortes</a:t>
            </a:r>
          </a:p>
          <a:p>
            <a:pPr algn="ctr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Obtención de Cohortes por Sincronización del Ciclo de Vida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4320" y="5852754"/>
            <a:ext cx="336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Coleomegilla maculata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3309" y="3077675"/>
            <a:ext cx="10585382" cy="2659025"/>
            <a:chOff x="927910" y="1545692"/>
            <a:chExt cx="10585382" cy="26590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9" r="10454"/>
            <a:stretch/>
          </p:blipFill>
          <p:spPr>
            <a:xfrm>
              <a:off x="4096512" y="1545692"/>
              <a:ext cx="3304032" cy="26590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032" y="1545693"/>
              <a:ext cx="3637260" cy="26590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10" y="1545692"/>
              <a:ext cx="2693114" cy="265902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03309" y="2438400"/>
            <a:ext cx="269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Ovoposición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7370" y="2438400"/>
            <a:ext cx="269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Eclosion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4605" y="2419307"/>
            <a:ext cx="269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Emergencia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74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Estadístico de Tablas de Vida y Fertilidad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8384" y="2218944"/>
            <a:ext cx="8766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Dos métodos validos:</a:t>
            </a:r>
          </a:p>
          <a:p>
            <a:pPr marL="457200" indent="-457200">
              <a:spcAft>
                <a:spcPts val="3000"/>
              </a:spcAft>
              <a:buAutoNum type="arabicPeriod"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Múltiples tablas de vida por cada tratamiento</a:t>
            </a:r>
          </a:p>
          <a:p>
            <a:pPr marL="457200" indent="-457200">
              <a:spcAft>
                <a:spcPts val="3000"/>
              </a:spcAft>
              <a:buAutoNum type="arabicPeriod"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de corte (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Jackknife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9184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de Vida y Fertilidad</a:t>
            </a:r>
          </a:p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Importancia de su Uso Determinando Aptitud Poblacional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888" y="1633728"/>
            <a:ext cx="1093622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s-MX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Evaluaciones de los efectos de factores ambientales o nutrición sobre valores de aptitud poblacional en especies de artrópodos requiere determinaciones de los </a:t>
            </a:r>
            <a:r>
              <a:rPr 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parámetros </a:t>
            </a:r>
            <a:r>
              <a:rPr lang="es-MX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biológicos </a:t>
            </a:r>
            <a:r>
              <a:rPr lang="es-MX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 supervivencia, tiempo de desarrollo, fecundidad, fertilidad, longevidad de adultos y tasa sexual.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s-MX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Cada uno de estos parámetros se comporta de manera diferente cuando se cambian los factores ambientales o las fuentes de nutrición y no resultan en buenos coeficientes de aptitud poblacional.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s-MX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Las tablas de vida y fertilidad se usan para calcular </a:t>
            </a:r>
            <a:r>
              <a:rPr lang="es-MX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parámetros demográficos</a:t>
            </a:r>
            <a:r>
              <a:rPr lang="es-MX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que constituyen el sinergismo de todos los parámetros biológicos y son aceptados como coeficientes de aptitud poblacional.</a:t>
            </a: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74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Estadístico de Tablas de Vida y Fertilidad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096" y="1609344"/>
            <a:ext cx="104485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Múltiples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Calculando múltiples tablas de vida y fertilidad de grupos o cohortes seleccionados al azar para la obtención de múltiples valores de los parámetros demográficos, al los cuales se les aplica análisis estadístico. 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(ANOVA, ANOM, GLM, etc.)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74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Estadístico de Tablas de Vida y Fertilidad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096" y="1609344"/>
            <a:ext cx="104485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Múltiples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Calculando múltiples tablas de vida y fertilidad de grupos o cohortes seleccionados al azar para la obtención de múltiples valores de los parámetros demográficos, al los cuales se les aplica análisis estadístico. 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(ANOVA, ANOM, GLM, etc.)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096" y="5120885"/>
            <a:ext cx="10448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Problema: Alta complejidad del diseño experimental por lo que se limita el numero de observaciones</a:t>
            </a:r>
            <a:endParaRPr lang="es-MX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74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Estadístico de Tablas de Vida y Fertilidad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096" y="1609344"/>
            <a:ext cx="104485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Múltiples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Calculando múltiples tablas de vida y fertilidad de grupos o cohortes seleccionados al azar para la obtención de múltiples valores de los parámetros demográficos, al los cuales se les aplica análisis estadístico. 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(ANOVA, ANOM, GLM, etc.)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096" y="5120885"/>
            <a:ext cx="10448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Aplicable en casos donde se comparan solo dos o un numero pequeño de tratamientos</a:t>
            </a:r>
            <a:endParaRPr lang="es-MX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74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Estadístico de Tablas de Vida y Fertilidad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728" y="1450848"/>
            <a:ext cx="104485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de Corte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 requiere solo una tabla de vida y fertilidad por tratamiento.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Múltiples estimaciones de parámetros demográficos se obtienen eliminando, remplazando y eliminando de nuevo en forma secuencial, grupos de datos seleccionados al azar, al los cuales se les aplica análisis estadístico. 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(ANOVA, ANOM, GLM, etc.)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36451"/>
              </p:ext>
            </p:extLst>
          </p:nvPr>
        </p:nvGraphicFramePr>
        <p:xfrm>
          <a:off x="755908" y="548978"/>
          <a:ext cx="1080210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975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Ejemplo,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12 hembras a 27°C: Huevos por hembra por día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29310"/>
              </p:ext>
            </p:extLst>
          </p:nvPr>
        </p:nvGraphicFramePr>
        <p:xfrm>
          <a:off x="755908" y="548978"/>
          <a:ext cx="1080210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975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Ejemplo,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12 hembras a 27°C: Huevos por hembra por día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97638"/>
              </p:ext>
            </p:extLst>
          </p:nvPr>
        </p:nvGraphicFramePr>
        <p:xfrm>
          <a:off x="755908" y="548978"/>
          <a:ext cx="1080210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975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Ejemplo,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12 hembras a 27°C: Huevos por hembra por día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09586"/>
              </p:ext>
            </p:extLst>
          </p:nvPr>
        </p:nvGraphicFramePr>
        <p:xfrm>
          <a:off x="755908" y="548978"/>
          <a:ext cx="1080210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975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Ejemplo,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12 hembras a 27°C: Huevos por hembra por día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38342"/>
              </p:ext>
            </p:extLst>
          </p:nvPr>
        </p:nvGraphicFramePr>
        <p:xfrm>
          <a:off x="755908" y="548978"/>
          <a:ext cx="1080210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975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Ejemplo,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12 hembras a 27°C: Huevos por hembra por día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13915"/>
              </p:ext>
            </p:extLst>
          </p:nvPr>
        </p:nvGraphicFramePr>
        <p:xfrm>
          <a:off x="755908" y="548978"/>
          <a:ext cx="1080210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975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Ejemplo,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12 hembras a 27°C: Huevos por hembra por día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288" y="1706880"/>
            <a:ext cx="106314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Edad</a:t>
            </a:r>
          </a:p>
          <a:p>
            <a:pPr>
              <a:spcAft>
                <a:spcPts val="1200"/>
              </a:spcAft>
            </a:pPr>
            <a:r>
              <a:rPr lang="es-MX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6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Numero de hembras vivas al principio de la edad ‘</a:t>
            </a: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>
              <a:spcAft>
                <a:spcPts val="1200"/>
              </a:spcAft>
            </a:pP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Nacimientos (huevos ovipositados) durante la edad ‘</a:t>
            </a: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>
              <a:spcAft>
                <a:spcPts val="1200"/>
              </a:spcAft>
            </a:pP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 Fecundidad bruta = Nacimientos por hembra de edad ‘</a:t>
            </a: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’ = </a:t>
            </a: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6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s-MX" sz="2600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Proporción de hembras vivas al principio de la edad ‘</a:t>
            </a: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’ = </a:t>
            </a:r>
            <a:r>
              <a:rPr lang="es-MX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6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>
              <a:spcAft>
                <a:spcPts val="1200"/>
              </a:spcAft>
            </a:pP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Días vividos por hembra de edad ‘</a:t>
            </a: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’ = (</a:t>
            </a: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x+1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/ 2</a:t>
            </a:r>
          </a:p>
          <a:p>
            <a:pPr>
              <a:spcAft>
                <a:spcPts val="1200"/>
              </a:spcAft>
            </a:pPr>
            <a:r>
              <a:rPr lang="es-MX" sz="2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Fecundidad neta = hembras nacidas por hembra de edad ‘</a:t>
            </a: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>
              <a:spcAft>
                <a:spcPts val="1200"/>
              </a:spcAft>
            </a:pPr>
            <a:r>
              <a:rPr lang="es-MX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MX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6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s-MX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es la proporción de hembras en la progenie </a:t>
            </a: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9184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de Vida y Fertilidad</a:t>
            </a:r>
          </a:p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Componentes Básicos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58228"/>
              </p:ext>
            </p:extLst>
          </p:nvPr>
        </p:nvGraphicFramePr>
        <p:xfrm>
          <a:off x="755908" y="548978"/>
          <a:ext cx="1080210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975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Ejemplo,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12 hembras a 27°C: Huevos por hembra por día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09868"/>
              </p:ext>
            </p:extLst>
          </p:nvPr>
        </p:nvGraphicFramePr>
        <p:xfrm>
          <a:off x="755908" y="548978"/>
          <a:ext cx="1080210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975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Ejemplo,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12 hembras a 27°C: Huevos por hembra por día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58779"/>
              </p:ext>
            </p:extLst>
          </p:nvPr>
        </p:nvGraphicFramePr>
        <p:xfrm>
          <a:off x="755908" y="548978"/>
          <a:ext cx="1080210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  <a:gridCol w="830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975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Ejemplo,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Catolaccus grandis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12 hembras a 27°C: Huevos por hembra por día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392" y="1072896"/>
            <a:ext cx="98633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de Corte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el numero optimo de cortes y el tamaño de los grupos de corte son la clave para su uso efectivo.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 recomendable que el tamaño de los grupos sea entre el 10 y 25% de las observaciones.</a:t>
            </a:r>
          </a:p>
          <a:p>
            <a:pPr algn="just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Pero es necesario hacer un numero adecuado de cortes para obtener un análisis estadístico válido de los parámetros demográficos.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3" y="1594104"/>
            <a:ext cx="5524093" cy="4020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03280"/>
              </p:ext>
            </p:extLst>
          </p:nvPr>
        </p:nvGraphicFramePr>
        <p:xfrm>
          <a:off x="841252" y="634322"/>
          <a:ext cx="1042416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416"/>
                <a:gridCol w="1042416"/>
                <a:gridCol w="1042416"/>
                <a:gridCol w="1042416"/>
                <a:gridCol w="1042416"/>
                <a:gridCol w="1042416"/>
                <a:gridCol w="1042416"/>
                <a:gridCol w="1042416"/>
                <a:gridCol w="1042416"/>
                <a:gridCol w="1042416"/>
              </a:tblGrid>
              <a:tr h="36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9.60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0.25236</a:t>
                      </a:r>
                    </a:p>
                  </a:txBody>
                  <a:tcPr marL="9525" marR="9525" marT="9525" marB="0" anchor="ctr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18.02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0.325543</a:t>
                      </a:r>
                    </a:p>
                  </a:txBody>
                  <a:tcPr marL="9525" marR="9525" marT="9525" marB="0" anchor="ctr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13.22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0.166709</a:t>
                      </a:r>
                    </a:p>
                  </a:txBody>
                  <a:tcPr marL="9525" marR="9525" marT="9525" marB="0" anchor="ctr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17.63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0.157082</a:t>
                      </a:r>
                    </a:p>
                  </a:txBody>
                  <a:tcPr marL="9525" marR="9525" marT="9525" marB="0" anchor="ctr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0.69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7.54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0.047967</a:t>
                      </a:r>
                    </a:p>
                  </a:txBody>
                  <a:tcPr marL="9525" marR="9525" marT="9525" marB="0" anchor="ctr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0.69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8.23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0.037664</a:t>
                      </a:r>
                    </a:p>
                  </a:txBody>
                  <a:tcPr marL="9525" marR="9525" marT="9525" marB="0" anchor="ctr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0.29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0.012675</a:t>
                      </a:r>
                    </a:p>
                  </a:txBody>
                  <a:tcPr marL="9525" marR="9525" marT="9525" marB="0" anchor="ctr"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713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9.38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95488" y="6370978"/>
            <a:ext cx="119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TRN = R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6432" y="637097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5548" y="6380274"/>
            <a:ext cx="55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92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 de tabla de vida y fertilidad: </a:t>
            </a:r>
            <a:r>
              <a:rPr lang="es-MX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Phytoseiulus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persimilis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criado a 26°C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310807" y="4456470"/>
            <a:ext cx="7482220" cy="1341265"/>
            <a:chOff x="2310807" y="4456470"/>
            <a:chExt cx="7482220" cy="1341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169552" y="4456470"/>
                  <a:ext cx="2623475" cy="1341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3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552" y="4456470"/>
                  <a:ext cx="2623475" cy="13412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2310807" y="4834716"/>
              <a:ext cx="4913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Tasa Reproductiva Neta =</a:t>
              </a:r>
              <a:endParaRPr lang="es-MX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10807" y="2291581"/>
            <a:ext cx="7570385" cy="1341265"/>
            <a:chOff x="1280160" y="1816606"/>
            <a:chExt cx="7570385" cy="1341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248166" y="1816606"/>
                  <a:ext cx="2602379" cy="1341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𝑇𝑅𝐵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166" y="1816606"/>
                  <a:ext cx="2602379" cy="13412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1280160" y="2194852"/>
              <a:ext cx="502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Tasa Reproductiva Bruta =</a:t>
              </a:r>
              <a:endParaRPr lang="es-MX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329184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de Vida y Fertilidad</a:t>
            </a:r>
          </a:p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Parámetros Demográficos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184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de Vida y Fertilidad</a:t>
            </a:r>
          </a:p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Parámetros Demográficos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1" y="2530578"/>
            <a:ext cx="9834218" cy="2004261"/>
            <a:chOff x="682753" y="1603986"/>
            <a:chExt cx="9834218" cy="2004261"/>
          </a:xfrm>
        </p:grpSpPr>
        <p:sp>
          <p:nvSpPr>
            <p:cNvPr id="5" name="TextBox 4"/>
            <p:cNvSpPr txBox="1"/>
            <p:nvPr/>
          </p:nvSpPr>
          <p:spPr>
            <a:xfrm>
              <a:off x="682753" y="2720372"/>
              <a:ext cx="711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Edad Promedio de Fecundidad Neta =</a:t>
              </a:r>
              <a:endParaRPr lang="es-MX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808976" y="1603986"/>
              <a:ext cx="2707995" cy="2004261"/>
              <a:chOff x="4212336" y="3384018"/>
              <a:chExt cx="2707995" cy="20042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075723" y="3384018"/>
                    <a:ext cx="1844608" cy="13412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5723" y="3384018"/>
                    <a:ext cx="1844608" cy="13412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716490" y="4895836"/>
                    <a:ext cx="547266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6490" y="4895836"/>
                    <a:ext cx="547266" cy="49244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212336" y="4543968"/>
                    <a:ext cx="765851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2336" y="4543968"/>
                    <a:ext cx="765851" cy="49244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5075723" y="4790190"/>
                <a:ext cx="1828800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5274" y="3216623"/>
                <a:ext cx="3661451" cy="1341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274" y="3216623"/>
                <a:ext cx="3661451" cy="13412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2064" y="1800284"/>
            <a:ext cx="112288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Tasa de Crecimiento Intrínseco = </a:t>
            </a:r>
            <a:r>
              <a:rPr lang="es-MX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32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 calcula por recursión usando la formula de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Lotka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Euler:</a:t>
            </a:r>
            <a:endParaRPr lang="es-MX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1857" y="5048353"/>
            <a:ext cx="6469245" cy="931986"/>
            <a:chOff x="2861377" y="5088067"/>
            <a:chExt cx="6469245" cy="931986"/>
          </a:xfrm>
        </p:grpSpPr>
        <p:sp>
          <p:nvSpPr>
            <p:cNvPr id="6" name="TextBox 5"/>
            <p:cNvSpPr txBox="1"/>
            <p:nvPr/>
          </p:nvSpPr>
          <p:spPr>
            <a:xfrm>
              <a:off x="2861377" y="5359208"/>
              <a:ext cx="4462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Aproximación para </a:t>
              </a:r>
              <a:r>
                <a:rPr lang="es-MX" sz="32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s-MX" sz="3200" i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s-MX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  <a:endParaRPr lang="es-MX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409134" y="5088067"/>
                  <a:ext cx="1921488" cy="9319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9134" y="5088067"/>
                  <a:ext cx="1921488" cy="9319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0" y="329184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de Vida y Fertilidad</a:t>
            </a:r>
          </a:p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Parámetros Demográficos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9184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de Vida y Fertilidad</a:t>
            </a:r>
          </a:p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Parámetros Demográficos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49988" y="2352072"/>
            <a:ext cx="7980634" cy="1018356"/>
            <a:chOff x="1349988" y="2352072"/>
            <a:chExt cx="7980634" cy="1018356"/>
          </a:xfrm>
        </p:grpSpPr>
        <p:sp>
          <p:nvSpPr>
            <p:cNvPr id="10" name="TextBox 9"/>
            <p:cNvSpPr txBox="1"/>
            <p:nvPr/>
          </p:nvSpPr>
          <p:spPr>
            <a:xfrm>
              <a:off x="1349988" y="2568863"/>
              <a:ext cx="6303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Tiempo </a:t>
              </a:r>
              <a:r>
                <a:rPr lang="es-MX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Promedio Generacional </a:t>
              </a:r>
              <a:r>
                <a:rPr lang="es-MX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s-MX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563215" y="2352072"/>
                  <a:ext cx="1767407" cy="10183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3215" y="2352072"/>
                  <a:ext cx="1767407" cy="101835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471652" y="4471334"/>
            <a:ext cx="5535018" cy="1018356"/>
            <a:chOff x="1060705" y="4712912"/>
            <a:chExt cx="5535018" cy="1018356"/>
          </a:xfrm>
        </p:grpSpPr>
        <p:sp>
          <p:nvSpPr>
            <p:cNvPr id="13" name="TextBox 12"/>
            <p:cNvSpPr txBox="1"/>
            <p:nvPr/>
          </p:nvSpPr>
          <p:spPr>
            <a:xfrm>
              <a:off x="1060705" y="4929703"/>
              <a:ext cx="3986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Tiempo de Doblaje =</a:t>
              </a:r>
              <a:endParaRPr lang="es-MX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035296" y="4712912"/>
                  <a:ext cx="1560427" cy="10183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296" y="4712912"/>
                  <a:ext cx="1560427" cy="101835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918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Uso de Tablas de Vida y Fertilidad Como Herramientas de Evaluación en la Cría de Insectos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04" y="2084832"/>
            <a:ext cx="10972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tablas de vida y fertilidad representan un presupuesto de mortalidad y reproducción enfocados a hembras.</a:t>
            </a:r>
          </a:p>
          <a:p>
            <a:pPr algn="just">
              <a:spcAft>
                <a:spcPts val="120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Como consecuencia la determinación sexual de estados inmaduros es indispensable para obtener los datos básicos para calcular los valores de ‘l</a:t>
            </a:r>
            <a:r>
              <a:rPr lang="es-MX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 durante edades tempranas.</a:t>
            </a:r>
          </a:p>
          <a:p>
            <a:pPr algn="just">
              <a:spcAft>
                <a:spcPts val="120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la mayoría de las especies de insectos y ácaros la determinación sexual de estados inmaduros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 impráctica o imposible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6449372"/>
            <a:ext cx="597408" cy="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3106</Words>
  <Application>Microsoft Office PowerPoint</Application>
  <PresentationFormat>Widescreen</PresentationFormat>
  <Paragraphs>1899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A. Morales Ramos</dc:creator>
  <cp:lastModifiedBy>Juan A. Morales Ramos</cp:lastModifiedBy>
  <cp:revision>79</cp:revision>
  <dcterms:created xsi:type="dcterms:W3CDTF">2017-10-23T17:52:50Z</dcterms:created>
  <dcterms:modified xsi:type="dcterms:W3CDTF">2017-10-27T21:00:04Z</dcterms:modified>
</cp:coreProperties>
</file>